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313" r:id="rId35"/>
    <p:sldId id="314" r:id="rId36"/>
    <p:sldId id="312" r:id="rId37"/>
    <p:sldId id="294" r:id="rId38"/>
    <p:sldId id="295" r:id="rId39"/>
    <p:sldId id="293" r:id="rId40"/>
    <p:sldId id="310" r:id="rId41"/>
    <p:sldId id="311" r:id="rId42"/>
    <p:sldId id="297" r:id="rId43"/>
    <p:sldId id="259" r:id="rId44"/>
    <p:sldId id="298" r:id="rId45"/>
    <p:sldId id="303" r:id="rId46"/>
    <p:sldId id="304" r:id="rId47"/>
    <p:sldId id="305" r:id="rId48"/>
    <p:sldId id="306" r:id="rId49"/>
    <p:sldId id="302" r:id="rId50"/>
    <p:sldId id="307" r:id="rId51"/>
    <p:sldId id="308" r:id="rId52"/>
    <p:sldId id="309" r:id="rId53"/>
    <p:sldId id="299" r:id="rId54"/>
    <p:sldId id="300" r:id="rId55"/>
    <p:sldId id="30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01232-CDC9-4E4D-9D0C-3BE0F4EEDEB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62182-3DC0-449E-908C-CF1EDB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0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62182-3DC0-449E-908C-CF1EDBBC155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?language=f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next_letters.html?language=f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&amp;language=f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?language=fr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ultimate_letters.html?data=test&amp;language=f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?language=fr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1.sv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sv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66.sv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?language=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2"/>
          <a:stretch/>
        </p:blipFill>
        <p:spPr>
          <a:xfrm>
            <a:off x="8077451" y="3509708"/>
            <a:ext cx="4114548" cy="3348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6"/>
            <a:ext cx="1170432" cy="1761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1FC8DD-61FD-BCA6-1D5B-64E16BD95CF1}"/>
              </a:ext>
            </a:extLst>
          </p:cNvPr>
          <p:cNvSpPr/>
          <p:nvPr/>
        </p:nvSpPr>
        <p:spPr>
          <a:xfrm>
            <a:off x="-1" y="6604000"/>
            <a:ext cx="5461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"/>
            <a:ext cx="9144000" cy="3189923"/>
          </a:xfrm>
        </p:spPr>
        <p:txBody>
          <a:bodyPr>
            <a:normAutofit/>
          </a:bodyPr>
          <a:lstStyle/>
          <a:p>
            <a:r>
              <a:rPr lang="fr-FR" dirty="0"/>
              <a:t>Intelligence</a:t>
            </a:r>
            <a:br>
              <a:rPr lang="fr-FR" dirty="0"/>
            </a:br>
            <a:r>
              <a:rPr lang="fr-FR" dirty="0"/>
              <a:t>Artificielle</a:t>
            </a:r>
            <a:br>
              <a:rPr lang="fr-FR" dirty="0"/>
            </a:br>
            <a:r>
              <a:rPr lang="fr-FR" b="1" dirty="0"/>
              <a:t>Générative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de Markov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(2)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(3)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(4)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Méthode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00B050"/>
                </a:solidFill>
              </a:rPr>
              <a:t>Clavier </a:t>
            </a:r>
            <a:r>
              <a:rPr lang="fr-FR" b="1" u="sng" dirty="0">
                <a:solidFill>
                  <a:srgbClr val="00B050"/>
                </a:solidFill>
              </a:rPr>
              <a:t>dynamiquement</a:t>
            </a:r>
            <a:r>
              <a:rPr lang="fr-FR" b="1" dirty="0">
                <a:solidFill>
                  <a:srgbClr val="00B050"/>
                </a:solidFill>
              </a:rPr>
              <a:t> pipé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91486" y="6311900"/>
            <a:ext cx="614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FR" dirty="0"/>
              <a:t>Machine Génératrice de Mots Personnalisable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876889" y="6311900"/>
            <a:ext cx="5772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utile (dans la “vraie vie”)!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C00000"/>
                </a:solidFill>
              </a:rPr>
              <a:t>Prédire</a:t>
            </a:r>
            <a:r>
              <a:rPr lang="fr-FR" b="1" dirty="0">
                <a:solidFill>
                  <a:srgbClr val="C00000"/>
                </a:solidFill>
              </a:rPr>
              <a:t> des lettres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Créer de </a:t>
            </a:r>
            <a:r>
              <a:rPr lang="fr-FR" b="1" u="sng" dirty="0">
                <a:solidFill>
                  <a:srgbClr val="0070C0"/>
                </a:solidFill>
              </a:rPr>
              <a:t>nouveaux</a:t>
            </a:r>
            <a:r>
              <a:rPr lang="fr-FR" b="1" dirty="0">
                <a:solidFill>
                  <a:srgbClr val="0070C0"/>
                </a:solidFill>
              </a:rPr>
              <a:t> mots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Complétez le mot…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…m␣?</a:t>
            </a:r>
          </a:p>
          <a:p>
            <a:r>
              <a:rPr lang="fr-FR" dirty="0"/>
              <a:t>…a␣?</a:t>
            </a:r>
          </a:p>
          <a:p>
            <a:r>
              <a:rPr lang="fr-FR" dirty="0"/>
              <a:t>…t␣?</a:t>
            </a:r>
          </a:p>
          <a:p>
            <a:r>
              <a:rPr lang="fr-FR" dirty="0"/>
              <a:t>…i␣?</a:t>
            </a:r>
          </a:p>
          <a:p>
            <a:r>
              <a:rPr lang="fr-FR" dirty="0"/>
              <a:t>…q␣?</a:t>
            </a:r>
          </a:p>
          <a:p>
            <a:r>
              <a:rPr lang="fr-FR" dirty="0"/>
              <a:t>…u␣?</a:t>
            </a:r>
          </a:p>
          <a:p>
            <a:r>
              <a:rPr lang="fr-FR" dirty="0"/>
              <a:t>…e␣?</a:t>
            </a:r>
          </a:p>
          <a:p>
            <a:r>
              <a:rPr lang="fr-FR" dirty="0"/>
              <a:t>…s␣?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^</a:t>
            </a:r>
            <a:r>
              <a:rPr lang="fr-FR" dirty="0" err="1"/>
              <a:t>mathem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mathematiques</a:t>
            </a:r>
            <a:r>
              <a:rPr lang="fr-FR" dirty="0"/>
              <a:t>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…avec du contexte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contexte aide!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B891D-1DB3-505D-9721-0A3A3594128C}"/>
              </a:ext>
            </a:extLst>
          </p:cNvPr>
          <p:cNvSpPr/>
          <p:nvPr/>
        </p:nvSpPr>
        <p:spPr>
          <a:xfrm>
            <a:off x="0" y="6519672"/>
            <a:ext cx="572655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16752"/>
            <a:ext cx="121920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rgbClr val="92D050"/>
                </a:solidFill>
              </a:rPr>
              <a:t>Comment les bébés </a:t>
            </a:r>
            <a:r>
              <a:rPr lang="fr-FR" b="1" u="sng" dirty="0">
                <a:solidFill>
                  <a:srgbClr val="92D050"/>
                </a:solidFill>
              </a:rPr>
              <a:t>apprennent</a:t>
            </a:r>
            <a:r>
              <a:rPr lang="fr-FR" b="1" dirty="0">
                <a:solidFill>
                  <a:srgbClr val="92D050"/>
                </a:solidFill>
              </a:rPr>
              <a:t> à manger la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Un </a:t>
            </a:r>
            <a:r>
              <a:rPr lang="fr-FR" b="1" u="sng" dirty="0">
                <a:solidFill>
                  <a:schemeClr val="bg1">
                    <a:lumMod val="50000"/>
                  </a:schemeClr>
                </a:solidFill>
              </a:rPr>
              <a:t>cerveau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pour prédire la lettre suivante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q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9" grpId="0" animBg="1"/>
      <p:bldP spid="40" grpId="0" animBg="1"/>
      <p:bldP spid="67" grpId="0"/>
      <p:bldP spid="69" grpId="0" animBg="1"/>
      <p:bldP spid="69" grpId="1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7030A0"/>
                </a:solidFill>
              </a:rPr>
              <a:t>Méthode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7030A0"/>
                </a:solidFill>
              </a:rPr>
              <a:t>Taper </a:t>
            </a:r>
            <a:r>
              <a:rPr lang="fr-FR" b="1" u="sng" dirty="0">
                <a:solidFill>
                  <a:srgbClr val="7030A0"/>
                </a:solidFill>
              </a:rPr>
              <a:t>aléatoirement</a:t>
            </a:r>
            <a:r>
              <a:rPr lang="fr-FR" b="1" dirty="0">
                <a:solidFill>
                  <a:srgbClr val="7030A0"/>
                </a:solidFill>
              </a:rPr>
              <a:t> sur un clavier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/>
      <p:bldP spid="3" grpId="0" animBg="1"/>
      <p:bldP spid="4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  <p:bldP spid="41" grpId="0" animBg="1"/>
      <p:bldP spid="41" grpId="1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441674" y="6311900"/>
            <a:ext cx="6642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852876" y="6311900"/>
            <a:ext cx="582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9CB1943-7B1B-15CA-AE07-5802D6791DB7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3A16459-428D-0196-2800-3BCE726DF332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412F1E3-8AE7-0F6F-021D-B55D8425FE1F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F8BD8C-F4FF-EBA0-A5E6-BAC29D516A0A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4C470A-76D1-BDFB-673F-76328671AC4C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576A3B4-C0D3-06D4-C969-6AD1B31F6EE1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BD881A6-0A95-0200-D10C-349FFD3D0680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5038634-AF85-9CEB-7197-336A69AFE72C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753CABE-C794-8901-8FD4-3E70FB5F4B81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528DF86-BC84-908A-9C59-FBC1EE42C27E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113E483-D07C-E47F-68B2-797F003C98CC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923CC6A-0360-C2A5-716A-0223344CAA8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64B2D3E-E78E-EF8F-9841-532AB0F80044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ABEF7F-EFDE-06F1-9EFF-24F8DE759589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50B8C04-212C-31DF-B432-AE272132A0C2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0E513CB-C4EC-0393-F1DC-BB1A6A1038A9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DA276B7-47C2-469B-7B45-F00796864C5E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92466A0-750C-AC79-E158-4F9A13C7067B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906D7B8-52C6-62AA-CA4C-D831491E7690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8AC11BC-670C-C9B2-F584-91F4263F0A39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D513469-CBA2-D552-32E0-60B3C2DC4DBF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33C84C4-70F2-E348-1511-BFE1A767A4BA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871932B-E17E-4FEF-1491-3FA01AC71C54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4D3A6DE-BD94-3CE9-4B8A-D58F1732814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DC8DAF-56C8-BF7B-2D2F-DA7F0D5BA585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2752765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1E070B6-EC44-62CA-60A5-37780BFC8E55}"/>
              </a:ext>
            </a:extLst>
          </p:cNvPr>
          <p:cNvGrpSpPr/>
          <p:nvPr/>
        </p:nvGrpSpPr>
        <p:grpSpPr>
          <a:xfrm>
            <a:off x="2448084" y="1070592"/>
            <a:ext cx="548548" cy="4865122"/>
            <a:chOff x="2448084" y="1070592"/>
            <a:chExt cx="548548" cy="486512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6ACFAD-B779-A121-0591-E85BA0972BE6}"/>
                </a:ext>
              </a:extLst>
            </p:cNvPr>
            <p:cNvSpPr txBox="1"/>
            <p:nvPr/>
          </p:nvSpPr>
          <p:spPr>
            <a:xfrm>
              <a:off x="2448084" y="1070592"/>
              <a:ext cx="548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b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8869830-7680-A412-1565-2775DFB4A245}"/>
                </a:ext>
              </a:extLst>
            </p:cNvPr>
            <p:cNvSpPr/>
            <p:nvPr/>
          </p:nvSpPr>
          <p:spPr>
            <a:xfrm>
              <a:off x="2482366" y="3444374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3D436B-AA42-10D5-D35B-2311B7D963E4}"/>
                </a:ext>
              </a:extLst>
            </p:cNvPr>
            <p:cNvSpPr/>
            <p:nvPr/>
          </p:nvSpPr>
          <p:spPr>
            <a:xfrm>
              <a:off x="2482366" y="413833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D247DB-199B-D279-C50F-CBBC70AF7CB7}"/>
                </a:ext>
              </a:extLst>
            </p:cNvPr>
            <p:cNvSpPr/>
            <p:nvPr/>
          </p:nvSpPr>
          <p:spPr>
            <a:xfrm>
              <a:off x="2482366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70C9BC3-C467-4700-6BA3-41CB15D62785}"/>
                </a:ext>
              </a:extLst>
            </p:cNvPr>
            <p:cNvSpPr/>
            <p:nvPr/>
          </p:nvSpPr>
          <p:spPr>
            <a:xfrm>
              <a:off x="2482366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58B4A3D-12A7-29EF-561A-0E78A4E80851}"/>
                </a:ext>
              </a:extLst>
            </p:cNvPr>
            <p:cNvSpPr/>
            <p:nvPr/>
          </p:nvSpPr>
          <p:spPr>
            <a:xfrm>
              <a:off x="2482366" y="2056448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^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BCC5A-C80D-EC5B-5993-B0D81B3B8673}"/>
                </a:ext>
              </a:extLst>
            </p:cNvPr>
            <p:cNvSpPr/>
            <p:nvPr/>
          </p:nvSpPr>
          <p:spPr>
            <a:xfrm>
              <a:off x="2482366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3D598C3-8354-C11E-98DC-6911AB0AEC80}"/>
              </a:ext>
            </a:extLst>
          </p:cNvPr>
          <p:cNvGrpSpPr/>
          <p:nvPr/>
        </p:nvGrpSpPr>
        <p:grpSpPr>
          <a:xfrm>
            <a:off x="10139725" y="1070592"/>
            <a:ext cx="529312" cy="4865122"/>
            <a:chOff x="10139725" y="1070592"/>
            <a:chExt cx="529312" cy="486512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F8DCFE-1BB5-5B0C-2FD5-EF6C28F63EA3}"/>
                </a:ext>
              </a:extLst>
            </p:cNvPr>
            <p:cNvSpPr/>
            <p:nvPr/>
          </p:nvSpPr>
          <p:spPr>
            <a:xfrm>
              <a:off x="10232870" y="3444374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3BE3BC5-27CA-79FF-215F-0C95802DBBC5}"/>
                </a:ext>
              </a:extLst>
            </p:cNvPr>
            <p:cNvSpPr/>
            <p:nvPr/>
          </p:nvSpPr>
          <p:spPr>
            <a:xfrm>
              <a:off x="10232870" y="413833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D1F398-B537-0CBD-85B6-15D384581DD5}"/>
                </a:ext>
              </a:extLst>
            </p:cNvPr>
            <p:cNvSpPr/>
            <p:nvPr/>
          </p:nvSpPr>
          <p:spPr>
            <a:xfrm>
              <a:off x="10232870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ECA5AB-54FF-B207-B3D9-7A65894241F3}"/>
                </a:ext>
              </a:extLst>
            </p:cNvPr>
            <p:cNvSpPr/>
            <p:nvPr/>
          </p:nvSpPr>
          <p:spPr>
            <a:xfrm>
              <a:off x="10232870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AC85636-A585-4725-D6B7-EAAE42DD32FA}"/>
                </a:ext>
              </a:extLst>
            </p:cNvPr>
            <p:cNvSpPr/>
            <p:nvPr/>
          </p:nvSpPr>
          <p:spPr>
            <a:xfrm>
              <a:off x="10232870" y="2056448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3281EB-DD3B-AF1D-BCD7-DCF171EFD5BC}"/>
                </a:ext>
              </a:extLst>
            </p:cNvPr>
            <p:cNvSpPr/>
            <p:nvPr/>
          </p:nvSpPr>
          <p:spPr>
            <a:xfrm>
              <a:off x="10232870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5DC635-62BF-B65A-8C18-0160EA09D52D}"/>
                </a:ext>
              </a:extLst>
            </p:cNvPr>
            <p:cNvSpPr txBox="1"/>
            <p:nvPr/>
          </p:nvSpPr>
          <p:spPr>
            <a:xfrm>
              <a:off x="10139725" y="1070592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*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EEB3451-759D-FA0D-2506-153A935A0A8C}"/>
              </a:ext>
            </a:extLst>
          </p:cNvPr>
          <p:cNvGrpSpPr/>
          <p:nvPr/>
        </p:nvGrpSpPr>
        <p:grpSpPr>
          <a:xfrm>
            <a:off x="336421" y="1070592"/>
            <a:ext cx="529312" cy="4865122"/>
            <a:chOff x="336421" y="1070592"/>
            <a:chExt cx="529312" cy="486512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FA8B698-7FD8-61C5-7D29-63858C332F29}"/>
                </a:ext>
              </a:extLst>
            </p:cNvPr>
            <p:cNvSpPr/>
            <p:nvPr/>
          </p:nvSpPr>
          <p:spPr>
            <a:xfrm>
              <a:off x="404985" y="3444374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430E409-23E2-93D7-C532-E0E74759F6F3}"/>
                </a:ext>
              </a:extLst>
            </p:cNvPr>
            <p:cNvSpPr/>
            <p:nvPr/>
          </p:nvSpPr>
          <p:spPr>
            <a:xfrm>
              <a:off x="404985" y="413833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7187519-B17C-3C9F-B753-2ADA7F015D5C}"/>
                </a:ext>
              </a:extLst>
            </p:cNvPr>
            <p:cNvSpPr/>
            <p:nvPr/>
          </p:nvSpPr>
          <p:spPr>
            <a:xfrm>
              <a:off x="404985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2B15D61-86C9-36B7-116E-E98DC15C0A6B}"/>
                </a:ext>
              </a:extLst>
            </p:cNvPr>
            <p:cNvSpPr/>
            <p:nvPr/>
          </p:nvSpPr>
          <p:spPr>
            <a:xfrm>
              <a:off x="404985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15569F-0E13-92FA-3670-A910E1A2E663}"/>
                </a:ext>
              </a:extLst>
            </p:cNvPr>
            <p:cNvSpPr/>
            <p:nvPr/>
          </p:nvSpPr>
          <p:spPr>
            <a:xfrm>
              <a:off x="404985" y="2056448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604AC1-325C-8E2D-9E01-237FFCEDFC52}"/>
                </a:ext>
              </a:extLst>
            </p:cNvPr>
            <p:cNvSpPr/>
            <p:nvPr/>
          </p:nvSpPr>
          <p:spPr>
            <a:xfrm>
              <a:off x="404985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AD0356-91BB-5358-5E42-9B2B6691E6AE}"/>
                </a:ext>
              </a:extLst>
            </p:cNvPr>
            <p:cNvSpPr txBox="1"/>
            <p:nvPr/>
          </p:nvSpPr>
          <p:spPr>
            <a:xfrm>
              <a:off x="336421" y="1070592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^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7CE6FB8-63B7-CA7B-D838-6D959C78EB6A}"/>
              </a:ext>
            </a:extLst>
          </p:cNvPr>
          <p:cNvGrpSpPr/>
          <p:nvPr/>
        </p:nvGrpSpPr>
        <p:grpSpPr>
          <a:xfrm>
            <a:off x="1059904" y="1070592"/>
            <a:ext cx="478016" cy="4865122"/>
            <a:chOff x="1059904" y="1070592"/>
            <a:chExt cx="478016" cy="486512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10E36C-2E2D-B994-E2AA-165C08E88ED6}"/>
                </a:ext>
              </a:extLst>
            </p:cNvPr>
            <p:cNvSpPr/>
            <p:nvPr/>
          </p:nvSpPr>
          <p:spPr>
            <a:xfrm>
              <a:off x="1097445" y="3444374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D3FEE56-6E29-90FB-A6F4-859573417803}"/>
                </a:ext>
              </a:extLst>
            </p:cNvPr>
            <p:cNvSpPr/>
            <p:nvPr/>
          </p:nvSpPr>
          <p:spPr>
            <a:xfrm>
              <a:off x="1097445" y="4138337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1CEBA1-6C42-F117-73D3-94AC3B991E9B}"/>
                </a:ext>
              </a:extLst>
            </p:cNvPr>
            <p:cNvSpPr/>
            <p:nvPr/>
          </p:nvSpPr>
          <p:spPr>
            <a:xfrm>
              <a:off x="1097445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F5A2C2-24EE-F60C-385D-E6C76BA7BBC6}"/>
                </a:ext>
              </a:extLst>
            </p:cNvPr>
            <p:cNvSpPr/>
            <p:nvPr/>
          </p:nvSpPr>
          <p:spPr>
            <a:xfrm>
              <a:off x="1097445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0479BE3-F5ED-C85B-FCE8-09BABD426235}"/>
                </a:ext>
              </a:extLst>
            </p:cNvPr>
            <p:cNvSpPr/>
            <p:nvPr/>
          </p:nvSpPr>
          <p:spPr>
            <a:xfrm>
              <a:off x="1097445" y="2056448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^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B238DEB-6EA1-94F7-127E-6FA005E84918}"/>
                </a:ext>
              </a:extLst>
            </p:cNvPr>
            <p:cNvSpPr/>
            <p:nvPr/>
          </p:nvSpPr>
          <p:spPr>
            <a:xfrm>
              <a:off x="1097445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41CC74-9833-F645-5605-383A6E3ACB5D}"/>
                </a:ext>
              </a:extLst>
            </p:cNvPr>
            <p:cNvSpPr txBox="1"/>
            <p:nvPr/>
          </p:nvSpPr>
          <p:spPr>
            <a:xfrm>
              <a:off x="1059904" y="1070592"/>
              <a:ext cx="4780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c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2844B61-FFE1-1DCF-5173-C7C5B530284F}"/>
              </a:ext>
            </a:extLst>
          </p:cNvPr>
          <p:cNvGrpSpPr/>
          <p:nvPr/>
        </p:nvGrpSpPr>
        <p:grpSpPr>
          <a:xfrm>
            <a:off x="1753994" y="1070592"/>
            <a:ext cx="516488" cy="4869981"/>
            <a:chOff x="1753994" y="1070592"/>
            <a:chExt cx="516488" cy="486998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2B655D-83D3-56A4-0987-E79CCD4F37FE}"/>
                </a:ext>
              </a:extLst>
            </p:cNvPr>
            <p:cNvSpPr/>
            <p:nvPr/>
          </p:nvSpPr>
          <p:spPr>
            <a:xfrm>
              <a:off x="1791292" y="3449233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9672F8A-1E42-5D0D-A9AE-1FEEC9F7F26E}"/>
                </a:ext>
              </a:extLst>
            </p:cNvPr>
            <p:cNvSpPr/>
            <p:nvPr/>
          </p:nvSpPr>
          <p:spPr>
            <a:xfrm>
              <a:off x="1791292" y="4143196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F69D26E-3AD0-71FF-04C5-4E1DF000EDC1}"/>
                </a:ext>
              </a:extLst>
            </p:cNvPr>
            <p:cNvSpPr/>
            <p:nvPr/>
          </p:nvSpPr>
          <p:spPr>
            <a:xfrm>
              <a:off x="1791292" y="2755270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D7016AB-C424-64C6-8D82-2CC487779A4D}"/>
                </a:ext>
              </a:extLst>
            </p:cNvPr>
            <p:cNvSpPr/>
            <p:nvPr/>
          </p:nvSpPr>
          <p:spPr>
            <a:xfrm>
              <a:off x="1791292" y="553112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A3E41-DE48-A3BB-DA80-E240F196B2C7}"/>
                </a:ext>
              </a:extLst>
            </p:cNvPr>
            <p:cNvSpPr/>
            <p:nvPr/>
          </p:nvSpPr>
          <p:spPr>
            <a:xfrm>
              <a:off x="1791292" y="206130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^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51D89-20C5-EE4A-77FD-1C8D4652B181}"/>
                </a:ext>
              </a:extLst>
            </p:cNvPr>
            <p:cNvSpPr/>
            <p:nvPr/>
          </p:nvSpPr>
          <p:spPr>
            <a:xfrm>
              <a:off x="1791292" y="4837159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F4C635-90EB-DB06-4B13-5732E1C0FE9F}"/>
                </a:ext>
              </a:extLst>
            </p:cNvPr>
            <p:cNvSpPr txBox="1"/>
            <p:nvPr/>
          </p:nvSpPr>
          <p:spPr>
            <a:xfrm>
              <a:off x="1753994" y="1070592"/>
              <a:ext cx="5164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a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72AE48-EB10-9A04-BABA-8420220C0A7A}"/>
              </a:ext>
            </a:extLst>
          </p:cNvPr>
          <p:cNvGrpSpPr/>
          <p:nvPr/>
        </p:nvGrpSpPr>
        <p:grpSpPr>
          <a:xfrm>
            <a:off x="5384014" y="2075548"/>
            <a:ext cx="187839" cy="3806386"/>
            <a:chOff x="5384014" y="2031979"/>
            <a:chExt cx="187839" cy="38063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E510501-9C8F-C1C4-9DA1-0CDFA1CCCC4A}"/>
                </a:ext>
              </a:extLst>
            </p:cNvPr>
            <p:cNvSpPr/>
            <p:nvPr/>
          </p:nvSpPr>
          <p:spPr>
            <a:xfrm>
              <a:off x="5388973" y="2290801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EA84A6-E146-093A-8B45-96CC5FE40B35}"/>
                </a:ext>
              </a:extLst>
            </p:cNvPr>
            <p:cNvSpPr/>
            <p:nvPr/>
          </p:nvSpPr>
          <p:spPr>
            <a:xfrm>
              <a:off x="5388973" y="2549623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EF4427-DF73-DC09-7CF7-8F5652E78F69}"/>
                </a:ext>
              </a:extLst>
            </p:cNvPr>
            <p:cNvSpPr/>
            <p:nvPr/>
          </p:nvSpPr>
          <p:spPr>
            <a:xfrm>
              <a:off x="5388973" y="3326089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87FAC4-2138-37FE-9329-6E15B2A30A09}"/>
                </a:ext>
              </a:extLst>
            </p:cNvPr>
            <p:cNvSpPr/>
            <p:nvPr/>
          </p:nvSpPr>
          <p:spPr>
            <a:xfrm>
              <a:off x="5388973" y="436137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17685-0EDC-F473-DCEF-BDCBFC381F6E}"/>
                </a:ext>
              </a:extLst>
            </p:cNvPr>
            <p:cNvSpPr/>
            <p:nvPr/>
          </p:nvSpPr>
          <p:spPr>
            <a:xfrm>
              <a:off x="5388973" y="2031979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94EB7A-A885-6C3D-C4C2-774F40428C82}"/>
                </a:ext>
              </a:extLst>
            </p:cNvPr>
            <p:cNvSpPr/>
            <p:nvPr/>
          </p:nvSpPr>
          <p:spPr>
            <a:xfrm>
              <a:off x="5388973" y="2808445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8061D9-D404-1512-40C9-353EED72FD14}"/>
                </a:ext>
              </a:extLst>
            </p:cNvPr>
            <p:cNvSpPr/>
            <p:nvPr/>
          </p:nvSpPr>
          <p:spPr>
            <a:xfrm>
              <a:off x="5388973" y="384373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05CF35-594D-8EBA-37B7-F9F39AA13AD0}"/>
                </a:ext>
              </a:extLst>
            </p:cNvPr>
            <p:cNvSpPr/>
            <p:nvPr/>
          </p:nvSpPr>
          <p:spPr>
            <a:xfrm>
              <a:off x="5388973" y="4620199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481F2B-63E4-EB10-5E32-188C2835E867}"/>
                </a:ext>
              </a:extLst>
            </p:cNvPr>
            <p:cNvSpPr/>
            <p:nvPr/>
          </p:nvSpPr>
          <p:spPr>
            <a:xfrm>
              <a:off x="5388973" y="513784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3F78054-219B-C864-A431-A2B892C0E305}"/>
                </a:ext>
              </a:extLst>
            </p:cNvPr>
            <p:cNvSpPr/>
            <p:nvPr/>
          </p:nvSpPr>
          <p:spPr>
            <a:xfrm>
              <a:off x="5388973" y="3584911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9FEE66-A674-6CD4-46C3-EC19183720C2}"/>
                </a:ext>
              </a:extLst>
            </p:cNvPr>
            <p:cNvSpPr/>
            <p:nvPr/>
          </p:nvSpPr>
          <p:spPr>
            <a:xfrm>
              <a:off x="5388973" y="4879021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0784A3B-E384-626C-4E89-84F9324AA1DE}"/>
                </a:ext>
              </a:extLst>
            </p:cNvPr>
            <p:cNvSpPr/>
            <p:nvPr/>
          </p:nvSpPr>
          <p:spPr>
            <a:xfrm>
              <a:off x="5388973" y="3067267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6B5D928-1B3B-98A3-4E18-E970A71D6684}"/>
                </a:ext>
              </a:extLst>
            </p:cNvPr>
            <p:cNvSpPr/>
            <p:nvPr/>
          </p:nvSpPr>
          <p:spPr>
            <a:xfrm>
              <a:off x="5388973" y="410255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7E38E7E-5039-7148-BF4D-6416471BDC2C}"/>
                </a:ext>
              </a:extLst>
            </p:cNvPr>
            <p:cNvSpPr/>
            <p:nvPr/>
          </p:nvSpPr>
          <p:spPr>
            <a:xfrm>
              <a:off x="5384014" y="539666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B14A418-4BB5-66EE-DFC0-A2A3D29A4EBE}"/>
                </a:ext>
              </a:extLst>
            </p:cNvPr>
            <p:cNvSpPr/>
            <p:nvPr/>
          </p:nvSpPr>
          <p:spPr>
            <a:xfrm>
              <a:off x="5384014" y="565548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3783F9-ABFB-7691-BF21-F21FB22945BD}"/>
              </a:ext>
            </a:extLst>
          </p:cNvPr>
          <p:cNvGrpSpPr/>
          <p:nvPr/>
        </p:nvGrpSpPr>
        <p:grpSpPr>
          <a:xfrm>
            <a:off x="7826205" y="1726901"/>
            <a:ext cx="182880" cy="4503680"/>
            <a:chOff x="7826205" y="1809197"/>
            <a:chExt cx="182880" cy="45036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E9F09D-F932-7242-12F8-B22EF789FB8C}"/>
                </a:ext>
              </a:extLst>
            </p:cNvPr>
            <p:cNvSpPr/>
            <p:nvPr/>
          </p:nvSpPr>
          <p:spPr>
            <a:xfrm>
              <a:off x="7826205" y="353751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63F43A-8149-7CD8-0455-CB511FB925BE}"/>
                </a:ext>
              </a:extLst>
            </p:cNvPr>
            <p:cNvSpPr/>
            <p:nvPr/>
          </p:nvSpPr>
          <p:spPr>
            <a:xfrm>
              <a:off x="7826205" y="238530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924466-EA2A-32A8-0F41-A90D70FDA6DF}"/>
                </a:ext>
              </a:extLst>
            </p:cNvPr>
            <p:cNvSpPr/>
            <p:nvPr/>
          </p:nvSpPr>
          <p:spPr>
            <a:xfrm>
              <a:off x="7826205" y="4401674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AF6910-9F3C-FC66-17F4-F98C86180BFA}"/>
                </a:ext>
              </a:extLst>
            </p:cNvPr>
            <p:cNvSpPr/>
            <p:nvPr/>
          </p:nvSpPr>
          <p:spPr>
            <a:xfrm>
              <a:off x="7826205" y="2673356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450479-4750-652A-98E7-CC8058E10B13}"/>
                </a:ext>
              </a:extLst>
            </p:cNvPr>
            <p:cNvSpPr/>
            <p:nvPr/>
          </p:nvSpPr>
          <p:spPr>
            <a:xfrm>
              <a:off x="7826205" y="2961409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B6027D-3C64-4D60-5FB5-7124D66AFFBC}"/>
                </a:ext>
              </a:extLst>
            </p:cNvPr>
            <p:cNvSpPr/>
            <p:nvPr/>
          </p:nvSpPr>
          <p:spPr>
            <a:xfrm>
              <a:off x="7826205" y="3825568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F27EF4A-3F54-8104-FA26-390E5B16AAD6}"/>
                </a:ext>
              </a:extLst>
            </p:cNvPr>
            <p:cNvSpPr/>
            <p:nvPr/>
          </p:nvSpPr>
          <p:spPr>
            <a:xfrm>
              <a:off x="7826205" y="3249462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828352-5DDC-F41F-5AFA-492D4465C7D5}"/>
                </a:ext>
              </a:extLst>
            </p:cNvPr>
            <p:cNvSpPr/>
            <p:nvPr/>
          </p:nvSpPr>
          <p:spPr>
            <a:xfrm>
              <a:off x="7826205" y="468972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0EBB4E1-52D0-6F20-DF4B-5D3D861C0A11}"/>
                </a:ext>
              </a:extLst>
            </p:cNvPr>
            <p:cNvSpPr/>
            <p:nvPr/>
          </p:nvSpPr>
          <p:spPr>
            <a:xfrm>
              <a:off x="7826205" y="526583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62A0CB-BC65-7450-26AE-2366B1D91545}"/>
                </a:ext>
              </a:extLst>
            </p:cNvPr>
            <p:cNvSpPr/>
            <p:nvPr/>
          </p:nvSpPr>
          <p:spPr>
            <a:xfrm>
              <a:off x="7826205" y="5553886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E0B894-CFCE-50C7-A018-6E64C3FBD5BC}"/>
                </a:ext>
              </a:extLst>
            </p:cNvPr>
            <p:cNvSpPr/>
            <p:nvPr/>
          </p:nvSpPr>
          <p:spPr>
            <a:xfrm>
              <a:off x="7826205" y="4977780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8E48A1-4309-A220-AEBC-C8D1F657F8DB}"/>
                </a:ext>
              </a:extLst>
            </p:cNvPr>
            <p:cNvSpPr/>
            <p:nvPr/>
          </p:nvSpPr>
          <p:spPr>
            <a:xfrm>
              <a:off x="7826205" y="4113621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0C3F54B-6D39-B33E-5385-591B14507993}"/>
                </a:ext>
              </a:extLst>
            </p:cNvPr>
            <p:cNvSpPr/>
            <p:nvPr/>
          </p:nvSpPr>
          <p:spPr>
            <a:xfrm>
              <a:off x="7826205" y="5841939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3C7220-947D-C416-2523-738C398AC61F}"/>
                </a:ext>
              </a:extLst>
            </p:cNvPr>
            <p:cNvSpPr/>
            <p:nvPr/>
          </p:nvSpPr>
          <p:spPr>
            <a:xfrm>
              <a:off x="7826205" y="612999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5D4CE78-EB6C-5F86-4EE6-3EFD6AC074F1}"/>
                </a:ext>
              </a:extLst>
            </p:cNvPr>
            <p:cNvSpPr/>
            <p:nvPr/>
          </p:nvSpPr>
          <p:spPr>
            <a:xfrm>
              <a:off x="7826205" y="180919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5C6537C-253C-149A-F3F5-999FE1A37B0C}"/>
                </a:ext>
              </a:extLst>
            </p:cNvPr>
            <p:cNvSpPr/>
            <p:nvPr/>
          </p:nvSpPr>
          <p:spPr>
            <a:xfrm>
              <a:off x="7826205" y="2097250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94139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314395" y="6311900"/>
            <a:ext cx="6897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https://pauldubois98.github.io/GenerativeAI/ultimate_letters.html?data=test&amp;language=fr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656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d’entrainement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r>
                  <a:rPr lang="fr-FR" dirty="0"/>
                  <a:t>Dictionnaire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fr-FR" dirty="0"/>
                  <a:t> mots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Forums de FAQ</a:t>
            </a:r>
          </a:p>
          <a:p>
            <a:r>
              <a:rPr lang="fr-FR" dirty="0"/>
              <a:t>Wikipédia</a:t>
            </a:r>
          </a:p>
          <a:p>
            <a:r>
              <a:rPr lang="fr-FR" dirty="0"/>
              <a:t>Articles de presse</a:t>
            </a:r>
          </a:p>
          <a:p>
            <a:r>
              <a:rPr lang="fr-FR" dirty="0"/>
              <a:t>Articles scientifiques</a:t>
            </a:r>
          </a:p>
          <a:p>
            <a:r>
              <a:rPr lang="fr-FR" dirty="0"/>
              <a:t>Manuels scolaires</a:t>
            </a:r>
          </a:p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d’entrainement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&lt; 10 minutes</a:t>
            </a:r>
          </a:p>
          <a:p>
            <a:pPr marL="0" indent="0" algn="ctr">
              <a:buNone/>
            </a:pPr>
            <a:r>
              <a:rPr lang="fr-FR" dirty="0"/>
              <a:t>Sur 1 smartphone</a:t>
            </a:r>
          </a:p>
          <a:p>
            <a:pPr marL="0" indent="0" algn="ctr">
              <a:buNone/>
            </a:pPr>
            <a:r>
              <a:rPr lang="fr-FR" dirty="0"/>
              <a:t>(ou un ordinateur portable)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“34 jours”</a:t>
            </a:r>
          </a:p>
          <a:p>
            <a:pPr marL="0" indent="0" algn="ctr">
              <a:buNone/>
            </a:pPr>
            <a:r>
              <a:rPr lang="fr-FR" dirty="0"/>
              <a:t>Sur 1023 super-ordinateurs</a:t>
            </a:r>
          </a:p>
          <a:p>
            <a:pPr marL="0" indent="0" algn="ctr">
              <a:buNone/>
            </a:pPr>
            <a:r>
              <a:rPr lang="fr-FR" dirty="0"/>
              <a:t>(</a:t>
            </a:r>
            <a:r>
              <a:rPr lang="fr-FR" dirty="0" err="1"/>
              <a:t>GPUs</a:t>
            </a:r>
            <a:r>
              <a:rPr lang="fr-FR" dirty="0"/>
              <a:t> A100)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Nombres de paramètres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𝑚𝑖𝑙𝑖𝑒𝑢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𝑚𝑖𝑙𝑖𝑒𝑢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38986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“J’achète un café et un pain pour 5€.</a:t>
            </a:r>
          </a:p>
          <a:p>
            <a:pPr marL="0" indent="0">
              <a:buNone/>
            </a:pPr>
            <a:r>
              <a:rPr lang="fr-BE" dirty="0"/>
              <a:t>Le café coûte 1€ de plus que le pain.</a:t>
            </a:r>
          </a:p>
          <a:p>
            <a:pPr marL="0" indent="0">
              <a:buNone/>
            </a:pPr>
            <a:r>
              <a:rPr lang="fr-BE" dirty="0"/>
              <a:t>Combien coûte le pain?”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“Le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“Le pain coûte 3€”</a:t>
            </a:r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 avec de bons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1€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P = C+1</a:t>
            </a:r>
          </a:p>
          <a:p>
            <a:pPr marL="0" indent="0">
              <a:buNone/>
            </a:pPr>
            <a:r>
              <a:rPr lang="fr-FR" dirty="0"/>
              <a:t>donc 2C+1 = 5 i.e., P = 2.</a:t>
            </a:r>
          </a:p>
          <a:p>
            <a:pPr marL="0" indent="0">
              <a:buNone/>
            </a:pPr>
            <a:r>
              <a:rPr lang="fr-FR" dirty="0"/>
              <a:t>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P = C+2</a:t>
            </a:r>
          </a:p>
          <a:p>
            <a:pPr marL="0" indent="0">
              <a:buNone/>
            </a:pPr>
            <a:r>
              <a:rPr lang="fr-FR" dirty="0"/>
              <a:t>donc 2C+2 = 5 i.e., P = 1.5.</a:t>
            </a:r>
          </a:p>
          <a:p>
            <a:pPr marL="0" indent="0">
              <a:buNone/>
            </a:pPr>
            <a:r>
              <a:rPr lang="fr-FR" dirty="0"/>
              <a:t>Le pain coûte 1.5€”</a:t>
            </a:r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Cette personne n’existe pas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31DC5-232C-4683-46DA-0FDCF355E698}"/>
              </a:ext>
            </a:extLst>
          </p:cNvPr>
          <p:cNvGrpSpPr/>
          <p:nvPr/>
        </p:nvGrpSpPr>
        <p:grpSpPr>
          <a:xfrm>
            <a:off x="-12320" y="4359941"/>
            <a:ext cx="12196684" cy="2498059"/>
            <a:chOff x="-12320" y="4359941"/>
            <a:chExt cx="12196684" cy="2498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3EF675-1C5D-3B07-ECF9-0971CB07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174" y="4412572"/>
              <a:ext cx="2429190" cy="24319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B7E590-03C0-AD42-A3D5-F4B7444B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051" y="4412574"/>
              <a:ext cx="2437126" cy="24454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9246E0-C1DB-0B52-3F43-9ABDB8E2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20" y="4359941"/>
              <a:ext cx="2495230" cy="24980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CDA737-8653-C987-CF6D-DE6941D2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3404" y="4373431"/>
              <a:ext cx="2470452" cy="24845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BC8D4D-169E-7F41-DE25-7B9503C1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3857" y="4373430"/>
              <a:ext cx="2476119" cy="24845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A3975D-1CA5-5239-27D2-27709ABF1396}"/>
              </a:ext>
            </a:extLst>
          </p:cNvPr>
          <p:cNvGrpSpPr/>
          <p:nvPr/>
        </p:nvGrpSpPr>
        <p:grpSpPr>
          <a:xfrm>
            <a:off x="-7638" y="1927455"/>
            <a:ext cx="12199638" cy="2485120"/>
            <a:chOff x="-7638" y="1927455"/>
            <a:chExt cx="12199638" cy="24851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B288EF7-5FFB-2765-58CB-9FE09A8DE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l="15909" t="11383" r="23313" b="43018"/>
            <a:stretch/>
          </p:blipFill>
          <p:spPr>
            <a:xfrm>
              <a:off x="9766240" y="1930062"/>
              <a:ext cx="2425760" cy="2480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A95192-D92D-F374-7BF0-BFC2C72B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687" y="1927455"/>
              <a:ext cx="2521972" cy="2471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698E84-7196-375E-4959-8C06E286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94680" y="1927456"/>
              <a:ext cx="2479495" cy="2485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418FA3-7966-F478-BEB4-5E955C91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7638" y="1927456"/>
              <a:ext cx="2468309" cy="24851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A5072B-62E8-F65D-691E-F8D655B8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94327" y="1927455"/>
              <a:ext cx="2460496" cy="247163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96250" y="2047876"/>
            <a:ext cx="2261294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535262" y="2047875"/>
            <a:ext cx="228136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96055" y="2047876"/>
            <a:ext cx="225628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455858" y="2047876"/>
            <a:ext cx="223089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96250" y="4496717"/>
            <a:ext cx="2257670" cy="22707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535262" y="4495792"/>
            <a:ext cx="2279981" cy="227172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96055" y="4495789"/>
            <a:ext cx="2256288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455858" y="4495789"/>
            <a:ext cx="2229680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869398" y="4495788"/>
            <a:ext cx="2226352" cy="22717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2047874"/>
            <a:ext cx="2242090" cy="22288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des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FR" dirty="0"/>
              <a:t>Qu’est-ce qu’une image correctement générée?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des images d’entrainement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Générateur </a:t>
            </a:r>
            <a:r>
              <a:rPr lang="fr-FR" b="1" u="sng" dirty="0"/>
              <a:t>vs</a:t>
            </a:r>
            <a:r>
              <a:rPr lang="fr-FR" b="1" dirty="0"/>
              <a:t> Discriminateur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des lettres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Générateur vs Discriminateur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903135" cy="664608"/>
            <a:chOff x="7732776" y="1936234"/>
            <a:chExt cx="1903135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258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Générateur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560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Discriminateur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17164" y="3728190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Coût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Époque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89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Entrainement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Dessiner un poussin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Dessiner un poussin… avec les étapes</a:t>
            </a:r>
            <a:r>
              <a:rPr lang="en-US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Longueur des mots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Méthode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FFC000"/>
                </a:solidFill>
              </a:rPr>
              <a:t>Taper sur un clavier </a:t>
            </a:r>
            <a:r>
              <a:rPr lang="fr-FR" b="1" u="sng" dirty="0">
                <a:solidFill>
                  <a:srgbClr val="FFC000"/>
                </a:solidFill>
              </a:rPr>
              <a:t>pipé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qu’un clavier “pipé”?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Non-pipé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Pipé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11900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Widescreen</PresentationFormat>
  <Paragraphs>309</Paragraphs>
  <Slides>55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Intelligence Artificielle Générative</vt:lpstr>
      <vt:lpstr>Créer de nouveaux mots</vt:lpstr>
      <vt:lpstr>Méthode 1:</vt:lpstr>
      <vt:lpstr>Machine Génératrice de Mots 1</vt:lpstr>
      <vt:lpstr>Utilisation des lettres (dans le dictionnaire)</vt:lpstr>
      <vt:lpstr>Longueur des mots (dans le dictionnaire)</vt:lpstr>
      <vt:lpstr>Méthode 2:</vt:lpstr>
      <vt:lpstr>Qu’est-ce qu’un clavier “pipé”?</vt:lpstr>
      <vt:lpstr>Machine Génératrice de Mots 2</vt:lpstr>
      <vt:lpstr>Carte de Markov</vt:lpstr>
      <vt:lpstr>Lettre Suivante</vt:lpstr>
      <vt:lpstr>Lettre Suivante (2)</vt:lpstr>
      <vt:lpstr>Lettre Suivante (3)</vt:lpstr>
      <vt:lpstr>Lettre Suivante (4)</vt:lpstr>
      <vt:lpstr>Méthode 3:</vt:lpstr>
      <vt:lpstr>Machine Génératrice de Mots 3</vt:lpstr>
      <vt:lpstr>Machine Génératrice de Mots Personnalisable</vt:lpstr>
      <vt:lpstr>C’est utile (dans la “vraie vie”)!</vt:lpstr>
      <vt:lpstr>Prédire des lettres</vt:lpstr>
      <vt:lpstr>Complétez le mot…</vt:lpstr>
      <vt:lpstr>Le contexte aide!</vt:lpstr>
      <vt:lpstr>Recherche dictionnaire</vt:lpstr>
      <vt:lpstr>Recherche dictionnaire</vt:lpstr>
      <vt:lpstr>Comment les bébés apprennent à manger la purée?</vt:lpstr>
      <vt:lpstr>Le Cerveau</vt:lpstr>
      <vt:lpstr>Le Cerveau</vt:lpstr>
      <vt:lpstr>Un cerveau pour prédire la lettre suivante</vt:lpstr>
      <vt:lpstr>Cerveau Artificiel</vt:lpstr>
      <vt:lpstr>Cerveau Artificiel</vt:lpstr>
      <vt:lpstr>Cerveau Artificiel</vt:lpstr>
      <vt:lpstr>Prédire la lettre suivante dans l’alphabet</vt:lpstr>
      <vt:lpstr>Prédire la lettre suivante dans l’alphabet</vt:lpstr>
      <vt:lpstr>Prédire la lettre suivante</vt:lpstr>
      <vt:lpstr>Architecture en Couches</vt:lpstr>
      <vt:lpstr>Architecture en Couches</vt:lpstr>
      <vt:lpstr>Architecture en Couches</vt:lpstr>
      <vt:lpstr>Dataset d’entrainement</vt:lpstr>
      <vt:lpstr>Ressources d’entrainement</vt:lpstr>
      <vt:lpstr>Nombres de paramètres</vt:lpstr>
      <vt:lpstr>Utiliser ChatGPT</vt:lpstr>
      <vt:lpstr>Utiliser ChatGPT avec de bons prompts</vt:lpstr>
      <vt:lpstr>Cette personne n’existe pas</vt:lpstr>
      <vt:lpstr>Générer des images</vt:lpstr>
      <vt:lpstr>Qu’est-ce qu’une image correctement générée?</vt:lpstr>
      <vt:lpstr>Utilisons une deuxième IA!</vt:lpstr>
      <vt:lpstr>Utilisons une deuxième IA!</vt:lpstr>
      <vt:lpstr>Utilisons une deuxième IA!</vt:lpstr>
      <vt:lpstr>Générer des images d’entrainement</vt:lpstr>
      <vt:lpstr>Générateur vs Discriminateur</vt:lpstr>
      <vt:lpstr>Générateur vs Discriminateur</vt:lpstr>
      <vt:lpstr>Dessiner un poussin</vt:lpstr>
      <vt:lpstr>Dessiner un poussin… avec les étapes!</vt:lpstr>
      <vt:lpstr>Débruiter</vt:lpstr>
      <vt:lpstr>Débruiter</vt:lpstr>
      <vt:lpstr>Débruiter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89</cp:revision>
  <dcterms:created xsi:type="dcterms:W3CDTF">2023-12-27T22:51:40Z</dcterms:created>
  <dcterms:modified xsi:type="dcterms:W3CDTF">2024-01-04T17:49:16Z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